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handoutMasterIdLst>
    <p:handoutMasterId r:id="rId17"/>
  </p:handout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VS" initials="CV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38" autoAdjust="0"/>
  </p:normalViewPr>
  <p:slideViewPr>
    <p:cSldViewPr>
      <p:cViewPr varScale="1">
        <p:scale>
          <a:sx n="36" d="100"/>
          <a:sy n="36" d="100"/>
        </p:scale>
        <p:origin x="-78" y="-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8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8582C7-8291-49BC-9B57-7F2B9329F6E5}" type="datetimeFigureOut">
              <a:rPr lang="en-US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80B35AF-9DA6-4292-9279-F8B763796F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9113766-3DE3-486F-B71E-E23A1D6E20C0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3D9307E-69B7-4FD5-AC8C-BFBA6D124DC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7AA1737-26BA-4934-8703-E9C8940FDC7D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DA363CE-EB12-46A4-9029-ACA5A501CE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F20DCC5-D8CF-4887-947B-0455962FC2E8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3D3D87-D14C-43FD-88C4-73DEC66EDF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E8BABA8-554C-4B72-89E3-0A8BD7FF55A0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AB6C510-3D39-47D2-BE2D-41C89085AA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ctr">
              <a:defRPr>
                <a:solidFill>
                  <a:srgbClr val="C00000"/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8" name="Picture 7" descr="Tagline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81800" y="5670330"/>
            <a:ext cx="1981200" cy="933669"/>
          </a:xfrm>
          <a:prstGeom prst="rect">
            <a:avLst/>
          </a:prstGeom>
        </p:spPr>
      </p:pic>
      <p:pic>
        <p:nvPicPr>
          <p:cNvPr id="9" name="Picture 8" descr="https___www.pacfcu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62600" y="5476522"/>
            <a:ext cx="1219200" cy="12517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635783-AD02-4803-9BD9-263CAAE2258F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336702-F9B2-4364-819B-7BDD093C9FE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1BB408-AC9F-4777-AF51-1BE184AC403B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BE0612E-6AA8-48F8-BEB4-9E8BA58A8E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DCA8EA0-6961-4365-ACA0-33AED79AB240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BFBBD18-26AC-48E7-8918-74C84BE9B1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8845B4-F10A-4F0D-8B5A-0974761E5A0D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822872C-4905-46B0-B6EC-E8FC70BF24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A5F520-FC68-45B9-8653-EB59811EE2A0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89A7FC6-5F3D-4ECB-8D77-09EFB424BB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FCCD86F4-6110-44A2-9A4A-1A21BA0B8EDD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ACBE615-FB98-488E-89CE-D040F98564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84846BD-35F5-436E-9DF7-A335A9496138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98DB725-4662-4752-BBB7-C6632910BA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EC29350-745E-4959-90AE-6D987C411D13}" type="datetimeFigureOut">
              <a:rPr lang="en-US" smtClean="0"/>
              <a:pPr>
                <a:defRPr/>
              </a:pPr>
              <a:t>1/30/2013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028DA91-E5F8-415C-893B-C717BD7031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reercruising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s.gov/k12/index.htm" TargetMode="External"/><Relationship Id="rId2" Type="http://schemas.openxmlformats.org/officeDocument/2006/relationships/hyperlink" Target="http://www.cvs.k12.mi.us/dakot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ls.gov/oco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tstudent.org/onlineprep/order.html" TargetMode="External"/><Relationship Id="rId2" Type="http://schemas.openxmlformats.org/officeDocument/2006/relationships/hyperlink" Target="http://www.bridges.com/mvh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ctrTitle"/>
          </p:nvPr>
        </p:nvSpPr>
        <p:spPr>
          <a:xfrm>
            <a:off x="685800" y="2285039"/>
            <a:ext cx="7772400" cy="1829761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Planning for College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4800" dirty="0" smtClean="0"/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 smtClean="0"/>
              <a:t>Looking ahead…</a:t>
            </a:r>
          </a:p>
        </p:txBody>
      </p:sp>
      <p:pic>
        <p:nvPicPr>
          <p:cNvPr id="4" name="Picture 3" descr="https___www.pacfc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28600"/>
            <a:ext cx="1524000" cy="1564640"/>
          </a:xfrm>
          <a:prstGeom prst="rect">
            <a:avLst/>
          </a:prstGeom>
        </p:spPr>
      </p:pic>
      <p:pic>
        <p:nvPicPr>
          <p:cNvPr id="5" name="Picture 4" descr="Tagline WE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228600"/>
            <a:ext cx="2651760" cy="1249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786128"/>
            <a:ext cx="8229600" cy="3700272"/>
          </a:xfrm>
        </p:spPr>
        <p:txBody>
          <a:bodyPr/>
          <a:lstStyle/>
          <a:p>
            <a:pPr eaLnBrk="1" hangingPunct="1"/>
            <a:r>
              <a:rPr lang="en-US" dirty="0" smtClean="0"/>
              <a:t>Continue in your 2-hour blocks</a:t>
            </a:r>
          </a:p>
          <a:p>
            <a:pPr eaLnBrk="1" hangingPunct="1"/>
            <a:r>
              <a:rPr lang="en-US" dirty="0" smtClean="0"/>
              <a:t>Internship - Is it for me?</a:t>
            </a:r>
          </a:p>
          <a:p>
            <a:pPr eaLnBrk="1" hangingPunct="1"/>
            <a:r>
              <a:rPr lang="en-US" dirty="0" smtClean="0"/>
              <a:t>Still include core academics</a:t>
            </a:r>
          </a:p>
          <a:p>
            <a:pPr eaLnBrk="1" hangingPunct="1"/>
            <a:r>
              <a:rPr lang="en-US" dirty="0" smtClean="0"/>
              <a:t>Options after high school</a:t>
            </a:r>
          </a:p>
          <a:p>
            <a:pPr lvl="1" eaLnBrk="1" hangingPunct="1"/>
            <a:r>
              <a:rPr lang="en-US" dirty="0" smtClean="0"/>
              <a:t>College – 4-year or Community College</a:t>
            </a:r>
          </a:p>
          <a:p>
            <a:pPr lvl="1" eaLnBrk="1" hangingPunct="1"/>
            <a:r>
              <a:rPr lang="en-US" dirty="0" smtClean="0"/>
              <a:t>Apprenticeships</a:t>
            </a:r>
          </a:p>
          <a:p>
            <a:pPr lvl="1" eaLnBrk="1" hangingPunct="1"/>
            <a:r>
              <a:rPr lang="en-US" dirty="0" smtClean="0"/>
              <a:t>Trade schools</a:t>
            </a:r>
          </a:p>
          <a:p>
            <a:pPr lvl="1"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Career Technical Education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CTE) </a:t>
            </a:r>
            <a:r>
              <a:rPr lang="en-US" dirty="0" smtClean="0"/>
              <a:t>Programs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ASVAB Test: December</a:t>
            </a:r>
          </a:p>
          <a:p>
            <a:pPr lvl="1" eaLnBrk="1" hangingPunct="1"/>
            <a:r>
              <a:rPr lang="en-US" dirty="0" smtClean="0"/>
              <a:t>Sign-up in the Guidance Office</a:t>
            </a:r>
          </a:p>
          <a:p>
            <a:pPr lvl="1" eaLnBrk="1" hangingPunct="1"/>
            <a:r>
              <a:rPr lang="en-US" dirty="0" smtClean="0"/>
              <a:t>Aptitude and interest test</a:t>
            </a:r>
          </a:p>
          <a:p>
            <a:pPr lvl="1" eaLnBrk="1" hangingPunct="1"/>
            <a:r>
              <a:rPr lang="en-US" dirty="0" smtClean="0">
                <a:solidFill>
                  <a:srgbClr val="0070C0"/>
                </a:solidFill>
              </a:rPr>
              <a:t>Not</a:t>
            </a:r>
            <a:r>
              <a:rPr lang="en-US" dirty="0" smtClean="0"/>
              <a:t> just for students going into the Military</a:t>
            </a:r>
          </a:p>
          <a:p>
            <a:pPr eaLnBrk="1" hangingPunct="1"/>
            <a:r>
              <a:rPr lang="en-US" dirty="0" smtClean="0"/>
              <a:t>Take technical and/or academic classes</a:t>
            </a:r>
          </a:p>
          <a:p>
            <a:pPr eaLnBrk="1" hangingPunct="1"/>
            <a:r>
              <a:rPr lang="en-US" dirty="0" smtClean="0"/>
              <a:t>Meet with the recruiter</a:t>
            </a:r>
          </a:p>
          <a:p>
            <a:pPr eaLnBrk="1" hangingPunct="1"/>
            <a:r>
              <a:rPr lang="en-US" dirty="0" smtClean="0"/>
              <a:t>Meet with military veterans</a:t>
            </a: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Another option: Military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If you are considering playing a college sport…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Apply online to the NCAA – September of your senior year</a:t>
            </a:r>
          </a:p>
          <a:p>
            <a:pPr eaLnBrk="1" hangingPunct="1"/>
            <a:r>
              <a:rPr lang="en-US" dirty="0" smtClean="0"/>
              <a:t>Continue with a strong, college prep curriculum</a:t>
            </a:r>
          </a:p>
          <a:p>
            <a:pPr eaLnBrk="1" hangingPunct="1"/>
            <a:r>
              <a:rPr lang="en-US" dirty="0" smtClean="0"/>
              <a:t>See eligibility requirements and procedures on the NCAA website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Student Athletes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eaLnBrk="1" hangingPunct="1">
              <a:buFont typeface="Wingdings 2" pitchFamily="18" charset="2"/>
              <a:buNone/>
            </a:pPr>
            <a:endParaRPr lang="en-US" dirty="0" smtClean="0"/>
          </a:p>
          <a:p>
            <a:pPr lvl="1" eaLnBrk="1" hangingPunct="1">
              <a:buFont typeface="Arial" charset="0"/>
              <a:buChar char="•"/>
            </a:pPr>
            <a:r>
              <a:rPr lang="en-US" dirty="0" smtClean="0">
                <a:hlinkClick r:id="rId2"/>
              </a:rPr>
              <a:t>www.careercruising.com</a:t>
            </a:r>
            <a:endParaRPr lang="en-US" dirty="0" smtClean="0"/>
          </a:p>
          <a:p>
            <a:pPr lvl="2" eaLnBrk="1" hangingPunct="1">
              <a:buFont typeface="Courier New" pitchFamily="49" charset="0"/>
              <a:buChar char="o"/>
            </a:pPr>
            <a:r>
              <a:rPr lang="en-US" dirty="0" smtClean="0"/>
              <a:t>Directions are available in the guidance office of your school</a:t>
            </a:r>
          </a:p>
          <a:p>
            <a:pPr lvl="2" eaLnBrk="1" hangingPunct="1">
              <a:buFont typeface="Courier New" pitchFamily="49" charset="0"/>
              <a:buChar char="o"/>
            </a:pPr>
            <a:r>
              <a:rPr lang="en-US" dirty="0" smtClean="0"/>
              <a:t> Take courses that will help you in your future endeavors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Take the ASVAB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Not sure what you will do after high school?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3"/>
          <p:cNvSpPr>
            <a:spLocks noGrp="1"/>
          </p:cNvSpPr>
          <p:nvPr>
            <p:ph idx="1"/>
          </p:nvPr>
        </p:nvSpPr>
        <p:spPr>
          <a:xfrm>
            <a:off x="304800" y="2362200"/>
            <a:ext cx="8504238" cy="11430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http://www.cvs.k12.mi.us/your High School/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Click on the “Guidance” link.</a:t>
            </a:r>
          </a:p>
          <a:p>
            <a:pPr algn="ctr">
              <a:buNone/>
            </a:pPr>
            <a:endParaRPr lang="en-US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Also, websites mentioned earlier…</a:t>
            </a:r>
          </a:p>
          <a:p>
            <a:pPr algn="ctr"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www.bls.gov/k12/index.htm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Bureau of Labor</a:t>
            </a:r>
          </a:p>
          <a:p>
            <a:pPr algn="ctr">
              <a:buNone/>
            </a:pPr>
            <a:endParaRPr lang="en-US" sz="1800" dirty="0" smtClean="0">
              <a:solidFill>
                <a:schemeClr val="accent1">
                  <a:lumMod val="75000"/>
                </a:schemeClr>
              </a:solidFill>
              <a:hlinkClick r:id="rId4"/>
            </a:endParaRPr>
          </a:p>
          <a:p>
            <a:pPr algn="ctr"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www.bls.gov/oco</a:t>
            </a: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>
              <a:buNone/>
            </a:pPr>
            <a:r>
              <a:rPr lang="en-US" sz="1800" dirty="0" smtClean="0">
                <a:solidFill>
                  <a:schemeClr val="accent1">
                    <a:lumMod val="75000"/>
                  </a:schemeClr>
                </a:solidFill>
              </a:rPr>
              <a:t>Occupational Outlook Handbook</a:t>
            </a:r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Check-out your </a:t>
            </a:r>
            <a:br>
              <a:rPr lang="en-US" dirty="0" smtClean="0"/>
            </a:br>
            <a:r>
              <a:rPr lang="en-US" dirty="0" smtClean="0"/>
              <a:t>High School Website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 2" pitchFamily="18" charset="2"/>
              <a:buNone/>
            </a:pPr>
            <a:endParaRPr lang="en-US" dirty="0" smtClean="0"/>
          </a:p>
          <a:p>
            <a:pPr algn="ctr">
              <a:buFont typeface="Wingdings 2" pitchFamily="18" charset="2"/>
              <a:buNone/>
            </a:pPr>
            <a:endParaRPr lang="en-US" dirty="0" smtClean="0"/>
          </a:p>
          <a:p>
            <a:pPr algn="ctr">
              <a:buFont typeface="Wingdings 2" pitchFamily="18" charset="2"/>
              <a:buNone/>
            </a:pPr>
            <a:endParaRPr lang="en-US" dirty="0" smtClean="0"/>
          </a:p>
          <a:p>
            <a:pPr algn="ctr">
              <a:buFont typeface="Wingdings 2" pitchFamily="18" charset="2"/>
              <a:buNone/>
            </a:pPr>
            <a:r>
              <a:rPr lang="en-US" smtClean="0"/>
              <a:t>See your counselor for more information.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Required to take in March of Junior year</a:t>
            </a:r>
          </a:p>
          <a:p>
            <a:pPr eaLnBrk="1" hangingPunct="1"/>
            <a:r>
              <a:rPr lang="en-US" dirty="0" smtClean="0"/>
              <a:t>One opportunity to take the MME</a:t>
            </a:r>
          </a:p>
          <a:p>
            <a:pPr eaLnBrk="1" hangingPunct="1"/>
            <a:r>
              <a:rPr lang="en-US" dirty="0" smtClean="0"/>
              <a:t>Retake the ACT on your own for college entrance</a:t>
            </a:r>
          </a:p>
          <a:p>
            <a:pPr eaLnBrk="1" hangingPunct="1"/>
            <a:r>
              <a:rPr lang="en-US" dirty="0" smtClean="0"/>
              <a:t>Three parts:</a:t>
            </a:r>
          </a:p>
          <a:p>
            <a:pPr lvl="1" eaLnBrk="1" hangingPunct="1"/>
            <a:r>
              <a:rPr lang="en-US" dirty="0" smtClean="0"/>
              <a:t>ACT plus writing</a:t>
            </a:r>
          </a:p>
          <a:p>
            <a:pPr lvl="1" eaLnBrk="1" hangingPunct="1"/>
            <a:r>
              <a:rPr lang="en-US" dirty="0" smtClean="0"/>
              <a:t>ACT Work Keys</a:t>
            </a:r>
          </a:p>
          <a:p>
            <a:pPr lvl="1" eaLnBrk="1" hangingPunct="1"/>
            <a:r>
              <a:rPr lang="en-US" dirty="0" smtClean="0"/>
              <a:t>State of Michigan components</a:t>
            </a:r>
          </a:p>
          <a:p>
            <a:pPr lvl="1" eaLnBrk="1" hangingPunct="1"/>
            <a:endParaRPr lang="en-US" dirty="0" smtClean="0"/>
          </a:p>
          <a:p>
            <a:pPr lvl="1"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Michigan Merit Exam (MME)</a:t>
            </a:r>
            <a:br>
              <a:rPr lang="en-US" dirty="0" smtClean="0"/>
            </a:br>
            <a:r>
              <a:rPr lang="en-US" dirty="0" smtClean="0"/>
              <a:t> with the ACT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>
              <a:solidFill>
                <a:schemeClr val="accent3">
                  <a:lumMod val="75000"/>
                </a:schemeClr>
              </a:solidFill>
              <a:hlinkClick r:id="rId2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Prep workshops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Books, CD programs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>
                <a:hlinkClick r:id="rId3"/>
              </a:rPr>
              <a:t>www.actstudent.org/onlineprep/order.html</a:t>
            </a:r>
            <a:endParaRPr lang="en-US" dirty="0" smtClean="0"/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See Guidance website – </a:t>
            </a:r>
            <a:r>
              <a:rPr lang="en-US" sz="2400" i="1" dirty="0" smtClean="0"/>
              <a:t>every school has a Guidance website</a:t>
            </a:r>
            <a:endParaRPr lang="en-US" i="1" dirty="0"/>
          </a:p>
        </p:txBody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Prepare for the MME and 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Required</a:t>
            </a:r>
          </a:p>
          <a:p>
            <a:pPr lvl="1" eaLnBrk="1" hangingPunct="1"/>
            <a:r>
              <a:rPr lang="en-US" dirty="0" smtClean="0"/>
              <a:t>4 years of English</a:t>
            </a:r>
          </a:p>
          <a:p>
            <a:pPr lvl="1"/>
            <a:r>
              <a:rPr lang="en-US" dirty="0" smtClean="0"/>
              <a:t>4 years of Math</a:t>
            </a:r>
          </a:p>
          <a:p>
            <a:pPr lvl="1"/>
            <a:r>
              <a:rPr lang="en-US" dirty="0" smtClean="0"/>
              <a:t>2 years of World Language (Class of 2016)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Recommended</a:t>
            </a:r>
          </a:p>
          <a:p>
            <a:pPr lvl="1" eaLnBrk="1" hangingPunct="1"/>
            <a:r>
              <a:rPr lang="en-US" dirty="0" smtClean="0"/>
              <a:t>3-4 years of Science</a:t>
            </a:r>
          </a:p>
          <a:p>
            <a:pPr lvl="1" eaLnBrk="1" hangingPunct="1"/>
            <a:r>
              <a:rPr lang="en-US" dirty="0" smtClean="0"/>
              <a:t>3-4 years of Social Studies</a:t>
            </a:r>
          </a:p>
        </p:txBody>
      </p:sp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College Prep:  Choose your</a:t>
            </a:r>
            <a:br>
              <a:rPr lang="en-US" dirty="0" smtClean="0"/>
            </a:br>
            <a:r>
              <a:rPr lang="en-US" dirty="0" smtClean="0"/>
              <a:t> classes wisely!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Curriculum (courses) taken</a:t>
            </a:r>
          </a:p>
          <a:p>
            <a:pPr eaLnBrk="1" hangingPunct="1"/>
            <a:r>
              <a:rPr lang="en-US" dirty="0" smtClean="0"/>
              <a:t>Grade point average (GPA)</a:t>
            </a:r>
          </a:p>
          <a:p>
            <a:pPr eaLnBrk="1" hangingPunct="1"/>
            <a:r>
              <a:rPr lang="en-US" dirty="0" smtClean="0"/>
              <a:t>ACT score</a:t>
            </a:r>
          </a:p>
          <a:p>
            <a:pPr eaLnBrk="1" hangingPunct="1"/>
            <a:r>
              <a:rPr lang="en-US" dirty="0" smtClean="0"/>
              <a:t>Extra-curricular activities</a:t>
            </a:r>
          </a:p>
          <a:p>
            <a:pPr eaLnBrk="1" hangingPunct="1"/>
            <a:r>
              <a:rPr lang="en-US" dirty="0" smtClean="0"/>
              <a:t>Application Essays</a:t>
            </a:r>
          </a:p>
          <a:p>
            <a:pPr eaLnBrk="1" hangingPunct="1"/>
            <a:r>
              <a:rPr lang="en-US" dirty="0" smtClean="0"/>
              <a:t>Personal letters of recommendation – one in school &amp; one from outside school (coach, boss, clubs, etc.)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Colleges are Looking for in an Applicant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Now</a:t>
            </a:r>
          </a:p>
          <a:p>
            <a:pPr lvl="1" eaLnBrk="1" hangingPunct="1"/>
            <a:r>
              <a:rPr lang="en-US" dirty="0" smtClean="0"/>
              <a:t>Do well in school</a:t>
            </a:r>
          </a:p>
          <a:p>
            <a:pPr lvl="1" eaLnBrk="1" hangingPunct="1"/>
            <a:r>
              <a:rPr lang="en-US" dirty="0" smtClean="0"/>
              <a:t>Research colleges</a:t>
            </a:r>
          </a:p>
          <a:p>
            <a:pPr lvl="1" eaLnBrk="1" hangingPunct="1"/>
            <a:r>
              <a:rPr lang="en-US" dirty="0" smtClean="0"/>
              <a:t>Visit with the colleges’ reps during lunch</a:t>
            </a:r>
          </a:p>
          <a:p>
            <a:pPr lvl="1" eaLnBrk="1" hangingPunct="1"/>
            <a:r>
              <a:rPr lang="en-US" dirty="0" smtClean="0"/>
              <a:t>Check out websites</a:t>
            </a:r>
          </a:p>
          <a:p>
            <a:pPr lvl="1" eaLnBrk="1" hangingPunct="1"/>
            <a:r>
              <a:rPr lang="en-US" dirty="0" smtClean="0"/>
              <a:t>Check into financial aid/scholarships</a:t>
            </a:r>
          </a:p>
          <a:p>
            <a:pPr eaLnBrk="1" hangingPunct="1"/>
            <a:r>
              <a:rPr lang="en-US" dirty="0" smtClean="0"/>
              <a:t>Summer </a:t>
            </a:r>
          </a:p>
          <a:p>
            <a:pPr lvl="1" eaLnBrk="1" hangingPunct="1"/>
            <a:r>
              <a:rPr lang="en-US" dirty="0" smtClean="0"/>
              <a:t>Visit colleges</a:t>
            </a:r>
          </a:p>
          <a:p>
            <a:pPr lvl="1" eaLnBrk="1" hangingPunct="1"/>
            <a:r>
              <a:rPr lang="en-US" dirty="0" smtClean="0"/>
              <a:t>Narrow down college choices</a:t>
            </a:r>
          </a:p>
          <a:p>
            <a:pPr lvl="1"/>
            <a:r>
              <a:rPr lang="en-US" dirty="0" smtClean="0"/>
              <a:t>Work on personal statement/update every section of </a:t>
            </a:r>
            <a:r>
              <a:rPr lang="en-US" dirty="0" smtClean="0"/>
              <a:t>Educational Development </a:t>
            </a:r>
            <a:r>
              <a:rPr lang="en-US" dirty="0" smtClean="0"/>
              <a:t>Plan (</a:t>
            </a:r>
            <a:r>
              <a:rPr lang="en-US" dirty="0" smtClean="0"/>
              <a:t>EDP) </a:t>
            </a:r>
            <a:r>
              <a:rPr lang="en-US" dirty="0" smtClean="0"/>
              <a:t>in Career Cruising</a:t>
            </a:r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&amp; When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Senior year</a:t>
            </a:r>
          </a:p>
          <a:p>
            <a:pPr lvl="1" eaLnBrk="1" hangingPunct="1"/>
            <a:r>
              <a:rPr lang="en-US" dirty="0" smtClean="0"/>
              <a:t>Apply in the fall</a:t>
            </a:r>
          </a:p>
          <a:p>
            <a:pPr lvl="2" eaLnBrk="1" hangingPunct="1"/>
            <a:r>
              <a:rPr lang="en-US" dirty="0" smtClean="0"/>
              <a:t>Online preferred </a:t>
            </a:r>
          </a:p>
          <a:p>
            <a:pPr lvl="2" eaLnBrk="1" hangingPunct="1"/>
            <a:r>
              <a:rPr lang="en-US" dirty="0" smtClean="0"/>
              <a:t>If needed, get letters of recommendation</a:t>
            </a:r>
          </a:p>
          <a:p>
            <a:pPr lvl="2" eaLnBrk="1" hangingPunct="1"/>
            <a:r>
              <a:rPr lang="en-US" dirty="0" smtClean="0"/>
              <a:t>Create an account with Parchment.com (check with your school)</a:t>
            </a:r>
          </a:p>
          <a:p>
            <a:pPr lvl="2" eaLnBrk="1" hangingPunct="1"/>
            <a:r>
              <a:rPr lang="en-US" dirty="0" smtClean="0"/>
              <a:t>Retake ACT, if needed</a:t>
            </a:r>
          </a:p>
          <a:p>
            <a:pPr lvl="1" eaLnBrk="1" hangingPunct="1"/>
            <a:r>
              <a:rPr lang="en-US" dirty="0" smtClean="0"/>
              <a:t>Apply for Financial Aid in January-March of your Senior year</a:t>
            </a:r>
          </a:p>
          <a:p>
            <a:pPr lvl="2" eaLnBrk="1" hangingPunct="1"/>
            <a:r>
              <a:rPr lang="en-US" dirty="0" smtClean="0"/>
              <a:t>Attend Financial Aid meeting</a:t>
            </a:r>
          </a:p>
          <a:p>
            <a:pPr lvl="2" eaLnBrk="1" hangingPunct="1"/>
            <a:r>
              <a:rPr lang="en-US" dirty="0" smtClean="0"/>
              <a:t>FAFSA (Free Application for Federal Student Aid) form due in March of senior year</a:t>
            </a:r>
          </a:p>
          <a:p>
            <a:pPr lvl="2" eaLnBrk="1" hangingPunct="1"/>
            <a:endParaRPr lang="en-US" dirty="0" smtClean="0"/>
          </a:p>
          <a:p>
            <a:pPr lvl="2" eaLnBrk="1" hangingPunct="1"/>
            <a:endParaRPr lang="en-US" dirty="0" smtClean="0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&amp; When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Keep senioritis in-check!</a:t>
            </a:r>
          </a:p>
          <a:p>
            <a:pPr eaLnBrk="1" hangingPunct="1"/>
            <a:r>
              <a:rPr lang="en-US" dirty="0" smtClean="0"/>
              <a:t>Colleges do count the senior year</a:t>
            </a:r>
          </a:p>
          <a:p>
            <a:pPr lvl="1" eaLnBrk="1" hangingPunct="1"/>
            <a:r>
              <a:rPr lang="en-US" dirty="0" smtClean="0"/>
              <a:t>Courses and GPA</a:t>
            </a:r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Senior Year Does Count!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Options to make up credits</a:t>
            </a:r>
          </a:p>
          <a:p>
            <a:pPr lvl="1" eaLnBrk="1" hangingPunct="1"/>
            <a:r>
              <a:rPr lang="en-US" dirty="0" smtClean="0"/>
              <a:t>Summer School</a:t>
            </a:r>
          </a:p>
          <a:p>
            <a:pPr lvl="1" eaLnBrk="1" hangingPunct="1"/>
            <a:r>
              <a:rPr lang="en-US" dirty="0" smtClean="0"/>
              <a:t>Adult Education Credit Recovery Program</a:t>
            </a:r>
          </a:p>
          <a:p>
            <a:pPr lvl="1" eaLnBrk="1" hangingPunct="1"/>
            <a:r>
              <a:rPr lang="en-US" dirty="0" smtClean="0"/>
              <a:t>Michigan Virtual High School</a:t>
            </a:r>
          </a:p>
          <a:p>
            <a:pPr eaLnBrk="1" hangingPunct="1"/>
            <a:r>
              <a:rPr lang="en-US" dirty="0" smtClean="0"/>
              <a:t>Begin now, don’t wait until your senior year</a:t>
            </a:r>
          </a:p>
          <a:p>
            <a:pPr eaLnBrk="1" hangingPunct="1"/>
            <a:r>
              <a:rPr lang="en-US" dirty="0" smtClean="0"/>
              <a:t>See your counselor for more information</a:t>
            </a:r>
          </a:p>
        </p:txBody>
      </p:sp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If you are short credits…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1304</TotalTime>
  <Words>502</Words>
  <Application>Microsoft Office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Planning for College </vt:lpstr>
      <vt:lpstr>Michigan Merit Exam (MME)  with the ACT</vt:lpstr>
      <vt:lpstr>Prepare for the MME and ACT</vt:lpstr>
      <vt:lpstr>College Prep:  Choose your  classes wisely!</vt:lpstr>
      <vt:lpstr>What Colleges are Looking for in an Applicant</vt:lpstr>
      <vt:lpstr>What &amp; When</vt:lpstr>
      <vt:lpstr>What &amp; When</vt:lpstr>
      <vt:lpstr>Senior Year Does Count!</vt:lpstr>
      <vt:lpstr>If you are short credits…</vt:lpstr>
      <vt:lpstr>Career Technical Education (CTE) Programs</vt:lpstr>
      <vt:lpstr>Another option: Military</vt:lpstr>
      <vt:lpstr>Student Athletes</vt:lpstr>
      <vt:lpstr>Not sure what you will do after high school?</vt:lpstr>
      <vt:lpstr>Check-out your  High School Website</vt:lpstr>
      <vt:lpstr>Questions?</vt:lpstr>
    </vt:vector>
  </TitlesOfParts>
  <Company>Chippewa Valley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Dakota High School Class of 2009</dc:title>
  <dc:creator>CVS</dc:creator>
  <cp:lastModifiedBy>mthiel</cp:lastModifiedBy>
  <cp:revision>99</cp:revision>
  <dcterms:created xsi:type="dcterms:W3CDTF">2007-10-25T12:27:01Z</dcterms:created>
  <dcterms:modified xsi:type="dcterms:W3CDTF">2013-01-30T15:40:13Z</dcterms:modified>
</cp:coreProperties>
</file>